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7"/>
  </p:notesMasterIdLst>
  <p:sldIdLst>
    <p:sldId id="256" r:id="rId2"/>
    <p:sldId id="258" r:id="rId3"/>
    <p:sldId id="257" r:id="rId4"/>
    <p:sldId id="261" r:id="rId5"/>
    <p:sldId id="259" r:id="rId6"/>
    <p:sldId id="263" r:id="rId7"/>
    <p:sldId id="26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710"/>
  </p:normalViewPr>
  <p:slideViewPr>
    <p:cSldViewPr snapToGrid="0" snapToObjects="1">
      <p:cViewPr varScale="1">
        <p:scale>
          <a:sx n="113" d="100"/>
          <a:sy n="113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55C4-2B90-CD45-A7D0-F142DBDE4BF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D36DC-39DD-B648-BF39-BC0406705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7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D36DC-39DD-B648-BF39-BC04067058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4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5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4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0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63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3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3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2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5" name="Rectangle 1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3">
            <a:extLst>
              <a:ext uri="{FF2B5EF4-FFF2-40B4-BE49-F238E27FC236}">
                <a16:creationId xmlns:a16="http://schemas.microsoft.com/office/drawing/2014/main" id="{C407B839-85FB-41BA-8CBC-7F92FBE0E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3766" r="-1" b="935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77FDCF-5583-DC49-855D-3E211FA28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Segmenting Color Images of Cats using Clustering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DCA27-80F3-CD49-A71B-55245E5D9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193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By Carlos Guzman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4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41DD-E84B-1B40-89DA-A2F7D70D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12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Jojo</a:t>
            </a: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B8061B7-AC7D-BC4B-90D1-D55D6026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06" y="1444977"/>
            <a:ext cx="3102805" cy="4465461"/>
          </a:xfrm>
          <a:prstGeom prst="rect">
            <a:avLst/>
          </a:prstGeom>
        </p:spPr>
      </p:pic>
      <p:pic>
        <p:nvPicPr>
          <p:cNvPr id="7" name="Picture 6" descr="A picture containing cake&#10;&#10;Description automatically generated">
            <a:extLst>
              <a:ext uri="{FF2B5EF4-FFF2-40B4-BE49-F238E27FC236}">
                <a16:creationId xmlns:a16="http://schemas.microsoft.com/office/drawing/2014/main" id="{7CE2A6EC-0404-7944-877C-22736D77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61" y="1444976"/>
            <a:ext cx="3102805" cy="4465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A384DC-180F-EF49-BC13-7397DF3E00D7}"/>
              </a:ext>
            </a:extLst>
          </p:cNvPr>
          <p:cNvSpPr txBox="1"/>
          <p:nvPr/>
        </p:nvSpPr>
        <p:spPr>
          <a:xfrm>
            <a:off x="3146612" y="5910437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B29E2-29AF-E943-8397-C6BBE6BC7A8F}"/>
              </a:ext>
            </a:extLst>
          </p:cNvPr>
          <p:cNvSpPr txBox="1"/>
          <p:nvPr/>
        </p:nvSpPr>
        <p:spPr>
          <a:xfrm>
            <a:off x="8023412" y="5910437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K-Means++</a:t>
            </a:r>
          </a:p>
        </p:txBody>
      </p:sp>
    </p:spTree>
    <p:extLst>
      <p:ext uri="{BB962C8B-B14F-4D97-AF65-F5344CB8AC3E}">
        <p14:creationId xmlns:p14="http://schemas.microsoft.com/office/powerpoint/2010/main" val="155366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E750-0E9A-A346-8866-68CE4FA9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Jojo</a:t>
            </a: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C45DA57-9E33-294C-8E9D-CB8ED855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453621"/>
            <a:ext cx="3347808" cy="4818062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34BC769-3B39-C348-B358-E42F4D63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428" y="1453619"/>
            <a:ext cx="3347809" cy="48180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41128C-31A5-5C44-A85A-3C6A4134C177}"/>
              </a:ext>
            </a:extLst>
          </p:cNvPr>
          <p:cNvSpPr/>
          <p:nvPr/>
        </p:nvSpPr>
        <p:spPr>
          <a:xfrm>
            <a:off x="2130711" y="6271682"/>
            <a:ext cx="324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Blurring image &amp; K-Means++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743B5-6FA3-2346-9C43-E9310FB53EEE}"/>
              </a:ext>
            </a:extLst>
          </p:cNvPr>
          <p:cNvSpPr txBox="1"/>
          <p:nvPr/>
        </p:nvSpPr>
        <p:spPr>
          <a:xfrm>
            <a:off x="6818544" y="627168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Spatial Features</a:t>
            </a:r>
          </a:p>
        </p:txBody>
      </p:sp>
    </p:spTree>
    <p:extLst>
      <p:ext uri="{BB962C8B-B14F-4D97-AF65-F5344CB8AC3E}">
        <p14:creationId xmlns:p14="http://schemas.microsoft.com/office/powerpoint/2010/main" val="85163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C58EB9D6-7434-4DCA-B246-4085B34C6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9CC56D-EEF3-43AD-95AB-476F444BB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0B0581-E0E8-44F2-B576-99CEB101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AD7E4E-8EF9-4E0A-B2DF-600D9F471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858356-CDB0-48EC-AC0D-5C19A5111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18914CD-2D35-4B13-8E14-C87E86330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3A08AC-1B54-4FDA-AAAC-9988D9D3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234B3C-E5D6-448E-ADE8-24BF0764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485D19-C509-488D-8BDB-23BE65F03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7E975D-737C-0F4B-B3C3-4866C64D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25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Stretch</a:t>
            </a: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EE033757-BE6B-4CBC-928C-EFBB96AED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C667079-39A2-4DEC-8B60-AD29E17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183B07-0945-47A0-8955-01C03652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89854FDD-5169-F54D-A37E-0BDA4A1B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105" y="533400"/>
            <a:ext cx="4173309" cy="5716862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DAE6C312-51AE-44B6-B77B-FE0F55AB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EE61613-E423-4669-AE57-3609F43DE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A5374C40-E3A6-4DEE-BB4C-4F7284732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F29053-BC9B-4966-8301-2F632480C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3A04DF-718F-428A-8A27-DE40EEF9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9DE0D04-A976-4F99-A729-E73F56B30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3EB298C-7081-4634-9CBC-7BBE8AD7F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784912D-34B6-494D-981A-275C46EB0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506B4B1-047B-4FB3-B1C3-0535F1EE7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FF44BDD-FBAD-4F9C-A75D-90226FA5A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04A653F-5E7F-4DD4-A2E0-C1FE0B58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929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13EF-B989-1E40-8710-71C64459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Stretch</a:t>
            </a:r>
          </a:p>
        </p:txBody>
      </p:sp>
      <p:pic>
        <p:nvPicPr>
          <p:cNvPr id="5" name="Picture 4" descr="A picture containing fabric&#10;&#10;Description automatically generated">
            <a:extLst>
              <a:ext uri="{FF2B5EF4-FFF2-40B4-BE49-F238E27FC236}">
                <a16:creationId xmlns:a16="http://schemas.microsoft.com/office/drawing/2014/main" id="{1538DD21-2421-F540-8F4E-1E86C501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414640"/>
            <a:ext cx="3396544" cy="466743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10CCA90-8B8D-B940-9EBD-A81C55FD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758" y="1414638"/>
            <a:ext cx="3396545" cy="4667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1C5DE-E067-4741-A525-F633B5663FC9}"/>
              </a:ext>
            </a:extLst>
          </p:cNvPr>
          <p:cNvSpPr txBox="1"/>
          <p:nvPr/>
        </p:nvSpPr>
        <p:spPr>
          <a:xfrm>
            <a:off x="3196412" y="6082075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183E6-7A50-CB48-9F6D-197962CC753E}"/>
              </a:ext>
            </a:extLst>
          </p:cNvPr>
          <p:cNvSpPr txBox="1"/>
          <p:nvPr/>
        </p:nvSpPr>
        <p:spPr>
          <a:xfrm>
            <a:off x="7775056" y="6123543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K-Means++</a:t>
            </a:r>
          </a:p>
        </p:txBody>
      </p:sp>
    </p:spTree>
    <p:extLst>
      <p:ext uri="{BB962C8B-B14F-4D97-AF65-F5344CB8AC3E}">
        <p14:creationId xmlns:p14="http://schemas.microsoft.com/office/powerpoint/2010/main" val="186334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C8C6-D222-2E47-A22B-1946E38C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Stretch</a:t>
            </a:r>
          </a:p>
        </p:txBody>
      </p:sp>
      <p:pic>
        <p:nvPicPr>
          <p:cNvPr id="5" name="Picture 4" descr="A picture containing clothing, fabric, dress, shirt&#10;&#10;Description automatically generated">
            <a:extLst>
              <a:ext uri="{FF2B5EF4-FFF2-40B4-BE49-F238E27FC236}">
                <a16:creationId xmlns:a16="http://schemas.microsoft.com/office/drawing/2014/main" id="{DD635FC6-E73F-6846-AEDD-048D3888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66" y="1377244"/>
            <a:ext cx="3418999" cy="4698294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484328D-6F88-6A4A-8802-F2621056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37" y="1377242"/>
            <a:ext cx="3419000" cy="4698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6659F1-1200-FA40-A870-4C94D2894E33}"/>
              </a:ext>
            </a:extLst>
          </p:cNvPr>
          <p:cNvSpPr/>
          <p:nvPr/>
        </p:nvSpPr>
        <p:spPr>
          <a:xfrm>
            <a:off x="2130711" y="6271682"/>
            <a:ext cx="324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Blurring image &amp; K-Means++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BCCC9-17EF-E544-B925-09B40BEF6A00}"/>
              </a:ext>
            </a:extLst>
          </p:cNvPr>
          <p:cNvSpPr txBox="1"/>
          <p:nvPr/>
        </p:nvSpPr>
        <p:spPr>
          <a:xfrm>
            <a:off x="7157347" y="62667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Spatial Features</a:t>
            </a:r>
          </a:p>
        </p:txBody>
      </p:sp>
    </p:spTree>
    <p:extLst>
      <p:ext uri="{BB962C8B-B14F-4D97-AF65-F5344CB8AC3E}">
        <p14:creationId xmlns:p14="http://schemas.microsoft.com/office/powerpoint/2010/main" val="1143363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15" name="Top left">
            <a:extLst>
              <a:ext uri="{FF2B5EF4-FFF2-40B4-BE49-F238E27FC236}">
                <a16:creationId xmlns:a16="http://schemas.microsoft.com/office/drawing/2014/main" id="{C58EB9D6-7434-4DCA-B246-4085B34C6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79CC56D-EEF3-43AD-95AB-476F444BB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0B0581-E0E8-44F2-B576-99CEB101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BAD7E4E-8EF9-4E0A-B2DF-600D9F471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9858356-CDB0-48EC-AC0D-5C19A5111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18914CD-2D35-4B13-8E14-C87E86330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3A08AC-1B54-4FDA-AAAC-9988D9D3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2234B3C-E5D6-448E-ADE8-24BF0764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C485D19-C509-488D-8BDB-23BE65F03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6B96B-0801-8741-A166-6E262127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25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125" name="Cross">
            <a:extLst>
              <a:ext uri="{FF2B5EF4-FFF2-40B4-BE49-F238E27FC236}">
                <a16:creationId xmlns:a16="http://schemas.microsoft.com/office/drawing/2014/main" id="{EE033757-BE6B-4CBC-928C-EFBB96AED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C667079-39A2-4DEC-8B60-AD29E17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183B07-0945-47A0-8955-01C03652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2" name="Graphic 81" descr="Handshake">
            <a:extLst>
              <a:ext uri="{FF2B5EF4-FFF2-40B4-BE49-F238E27FC236}">
                <a16:creationId xmlns:a16="http://schemas.microsoft.com/office/drawing/2014/main" id="{57FD1E01-C04E-4C55-9CA3-F62B1A102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1120" y="1001191"/>
            <a:ext cx="4781280" cy="4781280"/>
          </a:xfrm>
          <a:prstGeom prst="rect">
            <a:avLst/>
          </a:prstGeom>
        </p:spPr>
      </p:pic>
      <p:grpSp>
        <p:nvGrpSpPr>
          <p:cNvPr id="129" name="Bottom Right">
            <a:extLst>
              <a:ext uri="{FF2B5EF4-FFF2-40B4-BE49-F238E27FC236}">
                <a16:creationId xmlns:a16="http://schemas.microsoft.com/office/drawing/2014/main" id="{DAE6C312-51AE-44B6-B77B-FE0F55AB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EE61613-E423-4669-AE57-3609F43DE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31" name="Graphic 157">
              <a:extLst>
                <a:ext uri="{FF2B5EF4-FFF2-40B4-BE49-F238E27FC236}">
                  <a16:creationId xmlns:a16="http://schemas.microsoft.com/office/drawing/2014/main" id="{A5374C40-E3A6-4DEE-BB4C-4F7284732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CF29053-BC9B-4966-8301-2F632480C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63A04DF-718F-428A-8A27-DE40EEF9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49DE0D04-A976-4F99-A729-E73F56B30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3EB298C-7081-4634-9CBC-7BBE8AD7F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784912D-34B6-494D-981A-275C46EB0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506B4B1-047B-4FB3-B1C3-0535F1EE7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FFF44BDD-FBAD-4F9C-A75D-90226FA5A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04A653F-5E7F-4DD4-A2E0-C1FE0B58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918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FFDE-CD1D-9A48-A8AF-467108CF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cat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4BC3-5F6F-6C46-A494-B7513B069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Family and friends have a billion pictures of their cats.</a:t>
            </a:r>
          </a:p>
          <a:p>
            <a:r>
              <a:rPr lang="en-US" sz="1800" dirty="0"/>
              <a:t>I began noticing they are very colorful and with unique patterns.</a:t>
            </a:r>
          </a:p>
          <a:p>
            <a:r>
              <a:rPr lang="en-US" sz="1800" dirty="0"/>
              <a:t>Patterns reminded me of the </a:t>
            </a:r>
            <a:r>
              <a:rPr lang="en-US" sz="1800" dirty="0" err="1"/>
              <a:t>pokemon</a:t>
            </a:r>
            <a:r>
              <a:rPr lang="en-US" sz="1800" dirty="0"/>
              <a:t> </a:t>
            </a:r>
            <a:r>
              <a:rPr lang="en-US" sz="1800" dirty="0" err="1"/>
              <a:t>Spinda</a:t>
            </a:r>
            <a:endParaRPr lang="en-US" sz="1800" dirty="0"/>
          </a:p>
          <a:p>
            <a:pPr lvl="1"/>
            <a:r>
              <a:rPr lang="en-US" sz="1800" dirty="0"/>
              <a:t>Each </a:t>
            </a:r>
            <a:r>
              <a:rPr lang="en-US" sz="1800" dirty="0" err="1"/>
              <a:t>Spinda</a:t>
            </a:r>
            <a:r>
              <a:rPr lang="en-US" sz="1800" dirty="0"/>
              <a:t> has a unique pattern.</a:t>
            </a:r>
          </a:p>
          <a:p>
            <a:pPr lvl="1"/>
            <a:r>
              <a:rPr lang="en-US" sz="1800" dirty="0" err="1"/>
              <a:t>Chanches</a:t>
            </a:r>
            <a:r>
              <a:rPr lang="en-US" sz="1800" dirty="0"/>
              <a:t> of two identical </a:t>
            </a:r>
            <a:r>
              <a:rPr lang="en-US" sz="1800" dirty="0" err="1"/>
              <a:t>Spindas</a:t>
            </a:r>
            <a:r>
              <a:rPr lang="en-US" sz="1800" dirty="0"/>
              <a:t> is &lt; 1 in 4 billion</a:t>
            </a:r>
          </a:p>
          <a:p>
            <a:pPr lvl="1"/>
            <a:r>
              <a:rPr lang="en-US" sz="1800" dirty="0"/>
              <a:t>I’ve never seen two cats with identical coats.</a:t>
            </a: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535D8DB-43F5-B143-8E9C-67D037EE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79" y="4153008"/>
            <a:ext cx="2461054" cy="2461054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3D3D298F-EC32-3842-B9C4-96B83E1C6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579" y="3672016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8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4AEA-F010-F74C-8734-412F4D4A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FB50-3F54-9742-94B2-AFF118D51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Implemented 3 clustering algorithms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K-Means++</a:t>
            </a:r>
          </a:p>
          <a:p>
            <a:pPr lvl="1"/>
            <a:r>
              <a:rPr lang="en-US" dirty="0"/>
              <a:t>DBSCAN</a:t>
            </a:r>
          </a:p>
          <a:p>
            <a:r>
              <a:rPr lang="en-US" dirty="0"/>
              <a:t>14 images of cats</a:t>
            </a:r>
          </a:p>
          <a:p>
            <a:pPr lvl="1"/>
            <a:r>
              <a:rPr lang="en-US" dirty="0"/>
              <a:t>5 Different cats</a:t>
            </a:r>
          </a:p>
          <a:p>
            <a:r>
              <a:rPr lang="en-US" dirty="0"/>
              <a:t>Feature Vector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: Channel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: Added Spatial Features (Pixel Locations)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D54BD2A2-E66F-514B-BDA6-7192428D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2100072"/>
            <a:ext cx="4762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9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1662-1BE8-FC46-BB9F-C9210BE6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9968A-499E-7E41-A4B4-64CF2DA94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144"/>
            <a:ext cx="10515600" cy="4351338"/>
          </a:xfrm>
        </p:spPr>
        <p:txBody>
          <a:bodyPr/>
          <a:lstStyle/>
          <a:p>
            <a:r>
              <a:rPr lang="en-US" dirty="0"/>
              <a:t>Filter the image with a low pass filter to smooth out the fur.</a:t>
            </a:r>
          </a:p>
          <a:p>
            <a:r>
              <a:rPr lang="en-US" dirty="0"/>
              <a:t>Changed to HSV color space for DBSCAN to measure similarity between colors.</a:t>
            </a:r>
          </a:p>
          <a:p>
            <a:r>
              <a:rPr lang="en-US" dirty="0"/>
              <a:t> Comparing similar colors</a:t>
            </a:r>
          </a:p>
          <a:p>
            <a:pPr lvl="1"/>
            <a:r>
              <a:rPr lang="en-US" dirty="0"/>
              <a:t>Color similarity, Cosine Similarity, Euclidean Distance</a:t>
            </a:r>
          </a:p>
          <a:p>
            <a:r>
              <a:rPr lang="en-US" dirty="0"/>
              <a:t>Used City-Block Distance to find neighbors.</a:t>
            </a:r>
          </a:p>
        </p:txBody>
      </p:sp>
      <p:pic>
        <p:nvPicPr>
          <p:cNvPr id="5" name="Picture 2051">
            <a:extLst>
              <a:ext uri="{FF2B5EF4-FFF2-40B4-BE49-F238E27FC236}">
                <a16:creationId xmlns:a16="http://schemas.microsoft.com/office/drawing/2014/main" id="{3C7F8780-F895-F44C-AA62-0EA454CA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968" y="4971845"/>
            <a:ext cx="2514600" cy="188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054">
            <a:extLst>
              <a:ext uri="{FF2B5EF4-FFF2-40B4-BE49-F238E27FC236}">
                <a16:creationId xmlns:a16="http://schemas.microsoft.com/office/drawing/2014/main" id="{A4D65727-FC1D-D949-84A4-62847CF7E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159" y="4977348"/>
            <a:ext cx="2514601" cy="187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65ADB8-4596-6249-8863-D122DAB60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10" y="4971845"/>
            <a:ext cx="4726940" cy="18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8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DC3B-7A33-484F-BEE6-B61CED74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2E1E-63CD-2B48-939D-9975F334C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K=8 for all images. </a:t>
            </a:r>
          </a:p>
          <a:p>
            <a:r>
              <a:rPr lang="en-US" dirty="0"/>
              <a:t>The script took ~3 days to finish.</a:t>
            </a:r>
          </a:p>
          <a:p>
            <a:r>
              <a:rPr lang="en-US" dirty="0"/>
              <a:t>Many factors impacted results</a:t>
            </a:r>
          </a:p>
          <a:p>
            <a:pPr lvl="1"/>
            <a:r>
              <a:rPr lang="en-US" dirty="0"/>
              <a:t>K-Means is sensitive to noise &amp; cluster shapes</a:t>
            </a:r>
          </a:p>
          <a:p>
            <a:pPr lvl="1"/>
            <a:r>
              <a:rPr lang="en-US" dirty="0"/>
              <a:t>Shadows, objects in background, different intensities.</a:t>
            </a:r>
          </a:p>
        </p:txBody>
      </p:sp>
    </p:spTree>
    <p:extLst>
      <p:ext uri="{BB962C8B-B14F-4D97-AF65-F5344CB8AC3E}">
        <p14:creationId xmlns:p14="http://schemas.microsoft.com/office/powerpoint/2010/main" val="156616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C58EB9D6-7434-4DCA-B246-4085B34C6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79CC56D-EEF3-43AD-95AB-476F444BB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30B0581-E0E8-44F2-B576-99CEB101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BAD7E4E-8EF9-4E0A-B2DF-600D9F471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58356-CDB0-48EC-AC0D-5C19A5111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18914CD-2D35-4B13-8E14-C87E86330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F3A08AC-1B54-4FDA-AAAC-9988D9D3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2234B3C-E5D6-448E-ADE8-24BF0764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485D19-C509-488D-8BDB-23BE65F03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EF8DE9-CF11-A04F-A202-AEAC5DEA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25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Tina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EE033757-BE6B-4CBC-928C-EFBB96AED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667079-39A2-4DEC-8B60-AD29E17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183B07-0945-47A0-8955-01C03652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Content Placeholder 3" descr="A cat sitting on a bed&#10;&#10;Description automatically generated">
            <a:extLst>
              <a:ext uri="{FF2B5EF4-FFF2-40B4-BE49-F238E27FC236}">
                <a16:creationId xmlns:a16="http://schemas.microsoft.com/office/drawing/2014/main" id="{B724C2FD-880D-9E48-9861-E8B904127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1120" y="1300021"/>
            <a:ext cx="4781280" cy="4183620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DAE6C312-51AE-44B6-B77B-FE0F55AB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E61613-E423-4669-AE57-3609F43DE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5374C40-E3A6-4DEE-BB4C-4F7284732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CF29053-BC9B-4966-8301-2F632480C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63A04DF-718F-428A-8A27-DE40EEF9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9DE0D04-A976-4F99-A729-E73F56B30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3EB298C-7081-4634-9CBC-7BBE8AD7F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784912D-34B6-494D-981A-275C46EB0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506B4B1-047B-4FB3-B1C3-0535F1EE7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FF44BDD-FBAD-4F9C-A75D-90226FA5A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04A653F-5E7F-4DD4-A2E0-C1FE0B58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87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4" name="Top left">
            <a:extLst>
              <a:ext uri="{FF2B5EF4-FFF2-40B4-BE49-F238E27FC236}">
                <a16:creationId xmlns:a16="http://schemas.microsoft.com/office/drawing/2014/main" id="{76C57F27-5AD9-48AC-8DF4-740C7FFA8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8B8F795-A3F3-4167-92AE-99E87718C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B80631A-159B-4376-BAE0-B0A79759B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DC0E3EC-FD85-44A0-A7EC-B45422105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BAA6CA5-1890-4BCA-BB3E-35570EB3E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F29A863-C1B4-4FA5-BE70-56C5D32C3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E37E4F1-D06F-4EA7-BAF7-28F90A86E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B02F5DA-9B92-477E-AD0E-0FFFA288C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6710BBF-A9B3-4872-95A0-D6228146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18175B-40A8-884F-917B-D4B5C40F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31" y="72450"/>
            <a:ext cx="10222543" cy="16032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Tina</a:t>
            </a:r>
            <a:endParaRPr lang="en-US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4" name="Cross">
            <a:extLst>
              <a:ext uri="{FF2B5EF4-FFF2-40B4-BE49-F238E27FC236}">
                <a16:creationId xmlns:a16="http://schemas.microsoft.com/office/drawing/2014/main" id="{8470ADF7-086F-4892-83D9-4F8B12F3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AB0C2AC-04D6-48CC-843B-3C8A97D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FAA374E-111C-41A1-8959-A1CE13803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6B585F44-8B8F-854D-B754-5E27BA73E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87" y="1734664"/>
            <a:ext cx="4914806" cy="4300454"/>
          </a:xfrm>
          <a:prstGeom prst="rect">
            <a:avLst/>
          </a:prstGeom>
        </p:spPr>
      </p:pic>
      <p:grpSp>
        <p:nvGrpSpPr>
          <p:cNvPr id="118" name="Bottom Right">
            <a:extLst>
              <a:ext uri="{FF2B5EF4-FFF2-40B4-BE49-F238E27FC236}">
                <a16:creationId xmlns:a16="http://schemas.microsoft.com/office/drawing/2014/main" id="{D9A7A519-71A4-4A41-A58F-BAF342204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19" name="Graphic 157">
              <a:extLst>
                <a:ext uri="{FF2B5EF4-FFF2-40B4-BE49-F238E27FC236}">
                  <a16:creationId xmlns:a16="http://schemas.microsoft.com/office/drawing/2014/main" id="{204C6FE8-57D6-4A3D-B230-D39F9454B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1EDCFD9-3062-4150-A0BC-560637325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69BE7B5-C4A9-4EB7-917F-834BDC614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B1A948F-B003-48BE-B4FA-75BC14DF4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3599387-57C9-4F88-BA79-8BEE70832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BBF697E-5DB8-4B76-B95B-7DAC565A4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EB1E606-D23B-4E7E-A570-B91E91926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DD23807-F77C-481C-B88F-CC7E6AF00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CA1D2D4-2A96-476A-A0DE-5A6BAEC0D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46B413-6EDF-AC4F-AFC3-DA26CCBED2EA}"/>
              </a:ext>
            </a:extLst>
          </p:cNvPr>
          <p:cNvSpPr txBox="1"/>
          <p:nvPr/>
        </p:nvSpPr>
        <p:spPr>
          <a:xfrm>
            <a:off x="2013531" y="6261893"/>
            <a:ext cx="10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75D54-7504-D44F-98A0-D8DEBF900EF8}"/>
              </a:ext>
            </a:extLst>
          </p:cNvPr>
          <p:cNvSpPr txBox="1"/>
          <p:nvPr/>
        </p:nvSpPr>
        <p:spPr>
          <a:xfrm>
            <a:off x="7882822" y="6142549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K-Means++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E31185CE-D200-2B4F-9407-12FB39DFC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61" y="1748118"/>
            <a:ext cx="4915352" cy="43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1758-FD84-8147-81DC-516EAD2E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Tina</a:t>
            </a:r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F6DA9BDD-C3F4-5F46-9516-C63BF3F1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9" y="1606341"/>
            <a:ext cx="5312155" cy="4642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F9575-6D0D-7648-B63B-B24369096B2C}"/>
              </a:ext>
            </a:extLst>
          </p:cNvPr>
          <p:cNvSpPr txBox="1"/>
          <p:nvPr/>
        </p:nvSpPr>
        <p:spPr>
          <a:xfrm>
            <a:off x="1511170" y="6428343"/>
            <a:ext cx="324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Blurring image &amp; K-Means++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C9093B9-81EE-034C-8E84-55B1535D4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6341"/>
            <a:ext cx="5312156" cy="4642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D61E39-F947-AA4F-98EF-9FDD6ADF1D0E}"/>
              </a:ext>
            </a:extLst>
          </p:cNvPr>
          <p:cNvSpPr txBox="1"/>
          <p:nvPr/>
        </p:nvSpPr>
        <p:spPr>
          <a:xfrm>
            <a:off x="7530353" y="6308209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Spatial Features</a:t>
            </a:r>
          </a:p>
        </p:txBody>
      </p:sp>
    </p:spTree>
    <p:extLst>
      <p:ext uri="{BB962C8B-B14F-4D97-AF65-F5344CB8AC3E}">
        <p14:creationId xmlns:p14="http://schemas.microsoft.com/office/powerpoint/2010/main" val="244524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C58EB9D6-7434-4DCA-B246-4085B34C6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9CC56D-EEF3-43AD-95AB-476F444BB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30B0581-E0E8-44F2-B576-99CEB101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AD7E4E-8EF9-4E0A-B2DF-600D9F471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9858356-CDB0-48EC-AC0D-5C19A5111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18914CD-2D35-4B13-8E14-C87E86330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3A08AC-1B54-4FDA-AAAC-9988D9D3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234B3C-E5D6-448E-ADE8-24BF0764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485D19-C509-488D-8BDB-23BE65F03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20A2F-0281-A045-9EDF-DD46E5FDE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25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Jojo</a:t>
            </a: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EE033757-BE6B-4CBC-928C-EFBB96AED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C667079-39A2-4DEC-8B60-AD29E17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183B07-0945-47A0-8955-01C03652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05DFAE2-AD10-4947-A3C9-95417148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150" y="533400"/>
            <a:ext cx="3973219" cy="5716862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DAE6C312-51AE-44B6-B77B-FE0F55AB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EE61613-E423-4669-AE57-3609F43DE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A5374C40-E3A6-4DEE-BB4C-4F7284732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F29053-BC9B-4966-8301-2F632480C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3A04DF-718F-428A-8A27-DE40EEF9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9DE0D04-A976-4F99-A729-E73F56B30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3EB298C-7081-4634-9CBC-7BBE8AD7F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784912D-34B6-494D-981A-275C46EB0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506B4B1-047B-4FB3-B1C3-0535F1EE7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FF44BDD-FBAD-4F9C-A75D-90226FA5A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04A653F-5E7F-4DD4-A2E0-C1FE0B58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62142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RightStep">
      <a:dk1>
        <a:srgbClr val="000000"/>
      </a:dk1>
      <a:lt1>
        <a:srgbClr val="FFFFFF"/>
      </a:lt1>
      <a:dk2>
        <a:srgbClr val="1E2336"/>
      </a:dk2>
      <a:lt2>
        <a:srgbClr val="E8E3E2"/>
      </a:lt2>
      <a:accent1>
        <a:srgbClr val="31AED0"/>
      </a:accent1>
      <a:accent2>
        <a:srgbClr val="2260CB"/>
      </a:accent2>
      <a:accent3>
        <a:srgbClr val="3B33DC"/>
      </a:accent3>
      <a:accent4>
        <a:srgbClr val="7022CB"/>
      </a:accent4>
      <a:accent5>
        <a:srgbClr val="C833DC"/>
      </a:accent5>
      <a:accent6>
        <a:srgbClr val="CB2299"/>
      </a:accent6>
      <a:hlink>
        <a:srgbClr val="BF5A3F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246</Words>
  <Application>Microsoft Macintosh PowerPoint</Application>
  <PresentationFormat>Widescreen</PresentationFormat>
  <Paragraphs>64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AvenirNext LT Pro Medium</vt:lpstr>
      <vt:lpstr>Calibri</vt:lpstr>
      <vt:lpstr>Posterama</vt:lpstr>
      <vt:lpstr>ExploreVTI</vt:lpstr>
      <vt:lpstr>Segmenting Color Images of Cats using Clustering Algorithms</vt:lpstr>
      <vt:lpstr>Why cat images?</vt:lpstr>
      <vt:lpstr>Clustering Algorithms</vt:lpstr>
      <vt:lpstr>Other methods used</vt:lpstr>
      <vt:lpstr>Results</vt:lpstr>
      <vt:lpstr>Tina</vt:lpstr>
      <vt:lpstr>Tina</vt:lpstr>
      <vt:lpstr>Tina</vt:lpstr>
      <vt:lpstr>Jojo</vt:lpstr>
      <vt:lpstr>Jojo</vt:lpstr>
      <vt:lpstr>Jojo</vt:lpstr>
      <vt:lpstr>Stretch</vt:lpstr>
      <vt:lpstr>Stretch</vt:lpstr>
      <vt:lpstr>Stretch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Segmenting Color Images of Cats using Clustering Algorithms</dc:title>
  <dc:creator>Guzman, Carlos</dc:creator>
  <cp:lastModifiedBy>Guzman, Carlos</cp:lastModifiedBy>
  <cp:revision>1</cp:revision>
  <dcterms:created xsi:type="dcterms:W3CDTF">2020-11-19T23:23:05Z</dcterms:created>
  <dcterms:modified xsi:type="dcterms:W3CDTF">2020-11-19T23:28:17Z</dcterms:modified>
</cp:coreProperties>
</file>